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1"/>
  </p:notesMasterIdLst>
  <p:handoutMasterIdLst>
    <p:handoutMasterId r:id="rId12"/>
  </p:handoutMasterIdLst>
  <p:sldIdLst>
    <p:sldId id="256" r:id="rId2"/>
    <p:sldId id="300" r:id="rId3"/>
    <p:sldId id="323" r:id="rId4"/>
    <p:sldId id="327" r:id="rId5"/>
    <p:sldId id="324" r:id="rId6"/>
    <p:sldId id="325" r:id="rId7"/>
    <p:sldId id="309" r:id="rId8"/>
    <p:sldId id="315" r:id="rId9"/>
    <p:sldId id="328" r:id="rId10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CC66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9"/>
    <p:restoredTop sz="94711"/>
  </p:normalViewPr>
  <p:slideViewPr>
    <p:cSldViewPr>
      <p:cViewPr varScale="1">
        <p:scale>
          <a:sx n="121" d="100"/>
          <a:sy n="121" d="100"/>
        </p:scale>
        <p:origin x="11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fld id="{2F88273E-F871-403D-BA65-ACE424664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5061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5A091A-C250-4D20-84E4-7C3D5AD2595B}" type="datetimeFigureOut">
              <a:rPr lang="en-US" smtClean="0"/>
              <a:pPr/>
              <a:t>11/14/2022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7B737-9233-4BEA-9342-6C887AF17B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5607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618150-7DB0-46C5-975C-4E64480ABDBB}" type="slidenum">
              <a:rPr lang="en-US"/>
              <a:pPr/>
              <a:t>3</a:t>
            </a:fld>
            <a:endParaRPr lang="en-US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4822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A38DFF-8946-46BB-B3A1-7F3B67C6FB89}" type="slidenum">
              <a:rPr lang="en-US"/>
              <a:pPr/>
              <a:t>5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1895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DD5EF0-3E60-430D-8995-BA88F40306C3}" type="slidenum">
              <a:rPr lang="en-US"/>
              <a:pPr/>
              <a:t>6</a:t>
            </a:fld>
            <a:endParaRPr 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5776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93D3DC-AFA8-474C-BD1E-1018568BD8FC}" type="slidenum">
              <a:rPr lang="en-US"/>
              <a:pPr/>
              <a:t>7</a:t>
            </a:fld>
            <a:endParaRPr lang="en-US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7630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6367EB-A64A-41A5-8ECE-ABDF996C1AF1}" type="slidenum">
              <a:rPr lang="en-US"/>
              <a:pPr/>
              <a:t>8</a:t>
            </a:fld>
            <a:endParaRPr lang="en-US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815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tIns="0" bIns="0" anchor="t"/>
          <a:lstStyle>
            <a:lvl1pPr algn="l">
              <a:defRPr sz="4700" b="1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46DA33-390E-4C32-9827-F8972B732C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6CDCA-C080-447F-BEA8-41EB151FF6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invGray">
          <a:xfrm>
            <a:off x="6599238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ltGray">
          <a:xfrm>
            <a:off x="6648450" y="0"/>
            <a:ext cx="251460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013" y="6376988"/>
            <a:ext cx="38369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98FED-258A-4FF5-A245-477B748D95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C2629-40A4-4586-8382-7ECE5DDC5B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26019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0" y="2601913"/>
            <a:ext cx="9144000" cy="46037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tIns="0" rIns="91440" bIns="0" anchor="b"/>
          <a:lstStyle>
            <a:lvl1pPr algn="l">
              <a:defRPr sz="4700" b="1" cap="none" baseline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93855E-C721-4326-B0BF-57A8F0494F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363D41-D017-4B4C-915B-7CB7EEE75B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C657A9-7CD7-444F-B9F4-A0491BA531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65DFC-07DF-4B34-BE15-3A3BCAAC2A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A3212-2FFD-4375-9B0E-C28C80A7C4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8AA28-7D4A-469C-823A-E59CBEC152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165100" y="1169988"/>
            <a:ext cx="2522538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300" y="1169988"/>
            <a:ext cx="5194300" cy="201612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138" y="1169988"/>
            <a:ext cx="733425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20E824-BEAD-4785-A92E-353DC968C1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4000" cy="14335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095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434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 smtClean="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fld id="{37E1811B-EB27-414E-99D7-2B2700A560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1" r:id="rId2"/>
    <p:sldLayoutId id="2147483697" r:id="rId3"/>
    <p:sldLayoutId id="2147483692" r:id="rId4"/>
    <p:sldLayoutId id="2147483693" r:id="rId5"/>
    <p:sldLayoutId id="2147483694" r:id="rId6"/>
    <p:sldLayoutId id="2147483698" r:id="rId7"/>
    <p:sldLayoutId id="2147483699" r:id="rId8"/>
    <p:sldLayoutId id="2147483700" r:id="rId9"/>
    <p:sldLayoutId id="2147483695" r:id="rId10"/>
    <p:sldLayoutId id="214748370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500" b="1" kern="1200">
          <a:solidFill>
            <a:srgbClr val="FFC80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9pPr>
      <a:extLst/>
    </p:titleStyle>
    <p:bodyStyle>
      <a:lvl1pPr marL="438150" indent="-319088" algn="l" rtl="0" fontAlgn="base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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2730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fontAlgn="base">
        <a:spcBef>
          <a:spcPct val="20000"/>
        </a:spcBef>
        <a:spcAft>
          <a:spcPct val="0"/>
        </a:spcAft>
        <a:buClr>
          <a:srgbClr val="E66C7D"/>
        </a:buClr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25" indent="-182563" algn="l" rtl="0" fontAlgn="base">
        <a:spcBef>
          <a:spcPct val="20000"/>
        </a:spcBef>
        <a:spcAft>
          <a:spcPct val="0"/>
        </a:spcAft>
        <a:buClr>
          <a:srgbClr val="6BB76D"/>
        </a:buClr>
        <a:buFont typeface="Arial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182563" algn="l" rtl="0" fontAlgn="base">
        <a:spcBef>
          <a:spcPct val="20000"/>
        </a:spcBef>
        <a:spcAft>
          <a:spcPct val="0"/>
        </a:spcAft>
        <a:buClr>
          <a:srgbClr val="E88651"/>
        </a:buClr>
        <a:buFont typeface="Wingdings 3" pitchFamily="18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800" dirty="0">
                <a:solidFill>
                  <a:schemeClr val="accent1">
                    <a:satMod val="150000"/>
                  </a:schemeClr>
                </a:solidFill>
              </a:rPr>
              <a:t>Governing Differential Equations</a:t>
            </a:r>
            <a:br>
              <a:rPr lang="en-US" sz="4800" dirty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sz="4800" dirty="0">
                <a:solidFill>
                  <a:schemeClr val="accent1">
                    <a:satMod val="150000"/>
                  </a:schemeClr>
                </a:solidFill>
              </a:rPr>
              <a:t>Areal Flow - Transient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828800"/>
            <a:ext cx="8077200" cy="1500188"/>
          </a:xfrm>
        </p:spPr>
        <p:txBody>
          <a:bodyPr/>
          <a:lstStyle/>
          <a:p>
            <a:r>
              <a:rPr lang="en-US" dirty="0"/>
              <a:t>CE 547 – BRIGHAM YOUNG UNIVERSITY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Areal Flow - Confined</a:t>
            </a:r>
          </a:p>
        </p:txBody>
      </p:sp>
      <p:graphicFrame>
        <p:nvGraphicFramePr>
          <p:cNvPr id="80898" name="Object 9"/>
          <p:cNvGraphicFramePr>
            <a:graphicFrameLocks noChangeAspect="1"/>
          </p:cNvGraphicFramePr>
          <p:nvPr/>
        </p:nvGraphicFramePr>
        <p:xfrm>
          <a:off x="1295400" y="2057400"/>
          <a:ext cx="6670675" cy="3903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7015976" imgH="3873914" progId="Visio.Drawing.11">
                  <p:embed/>
                </p:oleObj>
              </mc:Choice>
              <mc:Fallback>
                <p:oleObj name="Visio" r:id="rId2" imgW="7015976" imgH="3873914" progId="Visio.Drawing.11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057400"/>
                        <a:ext cx="6670675" cy="3903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685800" y="6248400"/>
            <a:ext cx="7783513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pPr eaLnBrk="1" hangingPunct="1"/>
            <a:r>
              <a:rPr lang="en-US" sz="2000" dirty="0">
                <a:latin typeface="Arial" pitchFamily="34" charset="0"/>
                <a:cs typeface="Arial" pitchFamily="34" charset="0"/>
              </a:rPr>
              <a:t>Assume horizontal flow, problem is then defined in terms of x and y.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Confined - Transient Flow</a:t>
            </a: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-669925" y="2990850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838200" y="4233863"/>
            <a:ext cx="7620000" cy="13731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anchor="ctr">
            <a:spAutoFit/>
          </a:bodyPr>
          <a:lstStyle/>
          <a:p>
            <a:pPr eaLnBrk="1" hangingPunct="1"/>
            <a:r>
              <a:rPr lang="en-US" sz="2800" dirty="0">
                <a:latin typeface="Arial" pitchFamily="34" charset="0"/>
                <a:cs typeface="Arial" pitchFamily="34" charset="0"/>
              </a:rPr>
              <a:t>Recall that S</a:t>
            </a:r>
            <a:r>
              <a:rPr lang="en-US" sz="2800" baseline="-30000" dirty="0">
                <a:latin typeface="Arial" pitchFamily="34" charset="0"/>
                <a:cs typeface="Arial" pitchFamily="34" charset="0"/>
              </a:rPr>
              <a:t>s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is the specific storage and is the amount of water released from a unit volume of the aquifer for a unit decline in head.</a:t>
            </a:r>
          </a:p>
        </p:txBody>
      </p:sp>
      <p:graphicFrame>
        <p:nvGraphicFramePr>
          <p:cNvPr id="84995" name="Object 3"/>
          <p:cNvGraphicFramePr>
            <a:graphicFrameLocks noChangeAspect="1"/>
          </p:cNvGraphicFramePr>
          <p:nvPr/>
        </p:nvGraphicFramePr>
        <p:xfrm>
          <a:off x="1274763" y="2132012"/>
          <a:ext cx="4786538" cy="1373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549080" imgH="444240" progId="Equation.3">
                  <p:embed/>
                </p:oleObj>
              </mc:Choice>
              <mc:Fallback>
                <p:oleObj name="Equation" r:id="rId3" imgW="1549080" imgH="4442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black">
                      <a:xfrm>
                        <a:off x="1274763" y="2132012"/>
                        <a:ext cx="4786538" cy="1373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be 1"/>
          <p:cNvSpPr/>
          <p:nvPr/>
        </p:nvSpPr>
        <p:spPr>
          <a:xfrm>
            <a:off x="3733800" y="2057400"/>
            <a:ext cx="914400" cy="3352800"/>
          </a:xfrm>
          <a:prstGeom prst="cube">
            <a:avLst>
              <a:gd name="adj" fmla="val 25391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31"/>
          <p:cNvGrpSpPr/>
          <p:nvPr/>
        </p:nvGrpSpPr>
        <p:grpSpPr>
          <a:xfrm>
            <a:off x="2971800" y="697210"/>
            <a:ext cx="2590800" cy="304800"/>
            <a:chOff x="1905000" y="633415"/>
            <a:chExt cx="5029200" cy="433385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1905000" y="838200"/>
              <a:ext cx="5029200" cy="1588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" name="Group 9"/>
            <p:cNvGrpSpPr/>
            <p:nvPr/>
          </p:nvGrpSpPr>
          <p:grpSpPr>
            <a:xfrm>
              <a:off x="5943600" y="633415"/>
              <a:ext cx="324961" cy="433385"/>
              <a:chOff x="2555399" y="2919415"/>
              <a:chExt cx="324961" cy="433385"/>
            </a:xfrm>
          </p:grpSpPr>
          <p:sp>
            <p:nvSpPr>
              <p:cNvPr id="11" name="Freeform 13"/>
              <p:cNvSpPr>
                <a:spLocks/>
              </p:cNvSpPr>
              <p:nvPr/>
            </p:nvSpPr>
            <p:spPr bwMode="auto">
              <a:xfrm>
                <a:off x="2555399" y="2919415"/>
                <a:ext cx="324961" cy="193675"/>
              </a:xfrm>
              <a:custGeom>
                <a:avLst/>
                <a:gdLst>
                  <a:gd name="T0" fmla="*/ 0 w 124"/>
                  <a:gd name="T1" fmla="*/ 0 h 62"/>
                  <a:gd name="T2" fmla="*/ 62 w 124"/>
                  <a:gd name="T3" fmla="*/ 62 h 62"/>
                  <a:gd name="T4" fmla="*/ 124 w 124"/>
                  <a:gd name="T5" fmla="*/ 0 h 62"/>
                  <a:gd name="T6" fmla="*/ 0 w 124"/>
                  <a:gd name="T7" fmla="*/ 0 h 6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24"/>
                  <a:gd name="T13" fmla="*/ 0 h 62"/>
                  <a:gd name="T14" fmla="*/ 124 w 124"/>
                  <a:gd name="T15" fmla="*/ 62 h 6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24" h="62">
                    <a:moveTo>
                      <a:pt x="0" y="0"/>
                    </a:moveTo>
                    <a:lnTo>
                      <a:pt x="62" y="62"/>
                    </a:lnTo>
                    <a:lnTo>
                      <a:pt x="1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FF"/>
              </a:solidFill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Line 14"/>
              <p:cNvSpPr>
                <a:spLocks noChangeShapeType="1"/>
              </p:cNvSpPr>
              <p:nvPr/>
            </p:nvSpPr>
            <p:spPr bwMode="auto">
              <a:xfrm flipH="1">
                <a:off x="2571748" y="3191196"/>
                <a:ext cx="304800" cy="0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Line 15"/>
              <p:cNvSpPr>
                <a:spLocks noChangeShapeType="1"/>
              </p:cNvSpPr>
              <p:nvPr/>
            </p:nvSpPr>
            <p:spPr bwMode="auto">
              <a:xfrm>
                <a:off x="2629575" y="3278187"/>
                <a:ext cx="176609" cy="0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Line 16"/>
              <p:cNvSpPr>
                <a:spLocks noChangeShapeType="1"/>
              </p:cNvSpPr>
              <p:nvPr/>
            </p:nvSpPr>
            <p:spPr bwMode="auto">
              <a:xfrm flipH="1">
                <a:off x="2696686" y="3352800"/>
                <a:ext cx="37088" cy="0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cxnSp>
        <p:nvCxnSpPr>
          <p:cNvPr id="16" name="Straight Arrow Connector 15"/>
          <p:cNvCxnSpPr/>
          <p:nvPr/>
        </p:nvCxnSpPr>
        <p:spPr>
          <a:xfrm>
            <a:off x="3733800" y="5610225"/>
            <a:ext cx="609600" cy="1588"/>
          </a:xfrm>
          <a:prstGeom prst="straightConnector1">
            <a:avLst/>
          </a:prstGeom>
          <a:ln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5400000" flipH="1" flipV="1">
            <a:off x="4524375" y="5267325"/>
            <a:ext cx="304800" cy="304800"/>
          </a:xfrm>
          <a:prstGeom prst="straightConnector1">
            <a:avLst/>
          </a:prstGeom>
          <a:ln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5400000" flipH="1" flipV="1">
            <a:off x="3238480" y="3618687"/>
            <a:ext cx="3124200" cy="1627"/>
          </a:xfrm>
          <a:prstGeom prst="straightConnector1">
            <a:avLst/>
          </a:prstGeom>
          <a:ln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886200" y="55626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676775" y="541972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800600" y="3581400"/>
            <a:ext cx="3465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b</a:t>
            </a:r>
          </a:p>
        </p:txBody>
      </p:sp>
      <p:grpSp>
        <p:nvGrpSpPr>
          <p:cNvPr id="5" name="Group 32"/>
          <p:cNvGrpSpPr/>
          <p:nvPr/>
        </p:nvGrpSpPr>
        <p:grpSpPr>
          <a:xfrm>
            <a:off x="2971800" y="1395415"/>
            <a:ext cx="2590800" cy="280985"/>
            <a:chOff x="1905000" y="633415"/>
            <a:chExt cx="5029200" cy="433385"/>
          </a:xfrm>
        </p:grpSpPr>
        <p:cxnSp>
          <p:nvCxnSpPr>
            <p:cNvPr id="34" name="Straight Connector 33"/>
            <p:cNvCxnSpPr/>
            <p:nvPr/>
          </p:nvCxnSpPr>
          <p:spPr>
            <a:xfrm>
              <a:off x="1905000" y="838200"/>
              <a:ext cx="5029200" cy="1588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" name="Group 34"/>
            <p:cNvGrpSpPr/>
            <p:nvPr/>
          </p:nvGrpSpPr>
          <p:grpSpPr>
            <a:xfrm>
              <a:off x="5943600" y="633415"/>
              <a:ext cx="324961" cy="433385"/>
              <a:chOff x="2555399" y="2919415"/>
              <a:chExt cx="324961" cy="433385"/>
            </a:xfrm>
          </p:grpSpPr>
          <p:sp>
            <p:nvSpPr>
              <p:cNvPr id="36" name="Freeform 13"/>
              <p:cNvSpPr>
                <a:spLocks/>
              </p:cNvSpPr>
              <p:nvPr/>
            </p:nvSpPr>
            <p:spPr bwMode="auto">
              <a:xfrm>
                <a:off x="2555399" y="2919415"/>
                <a:ext cx="324961" cy="193675"/>
              </a:xfrm>
              <a:custGeom>
                <a:avLst/>
                <a:gdLst>
                  <a:gd name="T0" fmla="*/ 0 w 124"/>
                  <a:gd name="T1" fmla="*/ 0 h 62"/>
                  <a:gd name="T2" fmla="*/ 62 w 124"/>
                  <a:gd name="T3" fmla="*/ 62 h 62"/>
                  <a:gd name="T4" fmla="*/ 124 w 124"/>
                  <a:gd name="T5" fmla="*/ 0 h 62"/>
                  <a:gd name="T6" fmla="*/ 0 w 124"/>
                  <a:gd name="T7" fmla="*/ 0 h 6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24"/>
                  <a:gd name="T13" fmla="*/ 0 h 62"/>
                  <a:gd name="T14" fmla="*/ 124 w 124"/>
                  <a:gd name="T15" fmla="*/ 62 h 6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24" h="62">
                    <a:moveTo>
                      <a:pt x="0" y="0"/>
                    </a:moveTo>
                    <a:lnTo>
                      <a:pt x="62" y="62"/>
                    </a:lnTo>
                    <a:lnTo>
                      <a:pt x="1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FF"/>
              </a:solidFill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Line 14"/>
              <p:cNvSpPr>
                <a:spLocks noChangeShapeType="1"/>
              </p:cNvSpPr>
              <p:nvPr/>
            </p:nvSpPr>
            <p:spPr bwMode="auto">
              <a:xfrm flipH="1">
                <a:off x="2571748" y="3191196"/>
                <a:ext cx="304800" cy="0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Line 15"/>
              <p:cNvSpPr>
                <a:spLocks noChangeShapeType="1"/>
              </p:cNvSpPr>
              <p:nvPr/>
            </p:nvSpPr>
            <p:spPr bwMode="auto">
              <a:xfrm>
                <a:off x="2629575" y="3278187"/>
                <a:ext cx="176609" cy="0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Line 16"/>
              <p:cNvSpPr>
                <a:spLocks noChangeShapeType="1"/>
              </p:cNvSpPr>
              <p:nvPr/>
            </p:nvSpPr>
            <p:spPr bwMode="auto">
              <a:xfrm flipH="1">
                <a:off x="2696686" y="3352800"/>
                <a:ext cx="37088" cy="0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41" name="TextBox 40"/>
          <p:cNvSpPr txBox="1"/>
          <p:nvPr/>
        </p:nvSpPr>
        <p:spPr>
          <a:xfrm>
            <a:off x="2867025" y="96202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42" name="Down Arrow 41"/>
          <p:cNvSpPr/>
          <p:nvPr/>
        </p:nvSpPr>
        <p:spPr>
          <a:xfrm>
            <a:off x="3124200" y="891765"/>
            <a:ext cx="381000" cy="609600"/>
          </a:xfrm>
          <a:prstGeom prst="down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45"/>
          <p:cNvGrpSpPr/>
          <p:nvPr/>
        </p:nvGrpSpPr>
        <p:grpSpPr>
          <a:xfrm>
            <a:off x="3657601" y="5791200"/>
            <a:ext cx="1219200" cy="457200"/>
            <a:chOff x="2971800" y="5867400"/>
            <a:chExt cx="2153841" cy="685800"/>
          </a:xfrm>
        </p:grpSpPr>
        <p:pic>
          <p:nvPicPr>
            <p:cNvPr id="92162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971800" y="6019800"/>
              <a:ext cx="325041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3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581400" y="6096000"/>
              <a:ext cx="325041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4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191000" y="6019800"/>
              <a:ext cx="325041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5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800600" y="5867400"/>
              <a:ext cx="325041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47" name="TextBox 46"/>
          <p:cNvSpPr txBox="1"/>
          <p:nvPr/>
        </p:nvSpPr>
        <p:spPr>
          <a:xfrm>
            <a:off x="304800" y="3429000"/>
            <a:ext cx="2438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>
                <a:latin typeface="Calibri" pitchFamily="34" charset="0"/>
              </a:rPr>
              <a:t>Storativity</a:t>
            </a:r>
            <a:endParaRPr lang="en-US" sz="4000" b="1" dirty="0">
              <a:latin typeface="Calibri" pitchFamily="34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172200" y="3200400"/>
            <a:ext cx="2286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alibri" pitchFamily="34" charset="0"/>
                <a:cs typeface="Times New Roman" pitchFamily="18" charset="0"/>
              </a:rPr>
              <a:t>Change in water volume stored in a unit </a:t>
            </a:r>
            <a:r>
              <a:rPr lang="en-US" b="1" dirty="0">
                <a:latin typeface="Calibri" pitchFamily="34" charset="0"/>
                <a:cs typeface="Times New Roman" pitchFamily="18" charset="0"/>
              </a:rPr>
              <a:t>area</a:t>
            </a:r>
            <a:r>
              <a:rPr lang="en-US" dirty="0">
                <a:latin typeface="Calibri" pitchFamily="34" charset="0"/>
                <a:cs typeface="Times New Roman" pitchFamily="18" charset="0"/>
              </a:rPr>
              <a:t> of a </a:t>
            </a:r>
            <a:r>
              <a:rPr lang="en-US" b="1" dirty="0">
                <a:latin typeface="Calibri" pitchFamily="34" charset="0"/>
                <a:cs typeface="Times New Roman" pitchFamily="18" charset="0"/>
              </a:rPr>
              <a:t>confined</a:t>
            </a:r>
            <a:r>
              <a:rPr lang="en-US" dirty="0">
                <a:latin typeface="Calibri" pitchFamily="34" charset="0"/>
                <a:cs typeface="Times New Roman" pitchFamily="18" charset="0"/>
              </a:rPr>
              <a:t> aquifer per unit change in head.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0.10162 L 3.33333E-6 -2.59259E-6 " pathEditMode="relative" rAng="0" ptsTypes="AA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685800" y="762000"/>
            <a:ext cx="7543800" cy="7016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anchor="ctr">
            <a:spAutoFit/>
          </a:bodyPr>
          <a:lstStyle/>
          <a:p>
            <a:pPr eaLnBrk="1" hangingPunct="1"/>
            <a:r>
              <a:rPr lang="en-US" sz="2000" dirty="0">
                <a:latin typeface="Arial" pitchFamily="34" charset="0"/>
                <a:cs typeface="Arial" pitchFamily="34" charset="0"/>
              </a:rPr>
              <a:t>Multiply both sides of the diffusion equation by the thickness of the aquifer.</a:t>
            </a:r>
          </a:p>
        </p:txBody>
      </p:sp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1001713" y="4321175"/>
            <a:ext cx="6986587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anchor="ctr">
            <a:spAutoFit/>
          </a:bodyPr>
          <a:lstStyle/>
          <a:p>
            <a:r>
              <a:rPr lang="en-US" sz="2000">
                <a:latin typeface="Arial" pitchFamily="34" charset="0"/>
                <a:cs typeface="Arial" pitchFamily="34" charset="0"/>
              </a:rPr>
              <a:t>T</a:t>
            </a:r>
            <a:r>
              <a:rPr lang="en-US" sz="2000" baseline="-30000">
                <a:latin typeface="Arial" pitchFamily="34" charset="0"/>
                <a:cs typeface="Arial" pitchFamily="34" charset="0"/>
              </a:rPr>
              <a:t>x</a:t>
            </a:r>
            <a:r>
              <a:rPr lang="en-US" sz="2000">
                <a:latin typeface="Arial" pitchFamily="34" charset="0"/>
                <a:cs typeface="Arial" pitchFamily="34" charset="0"/>
              </a:rPr>
              <a:t>, T</a:t>
            </a:r>
            <a:r>
              <a:rPr lang="en-US" sz="2000" baseline="-30000">
                <a:latin typeface="Arial" pitchFamily="34" charset="0"/>
                <a:cs typeface="Arial" pitchFamily="34" charset="0"/>
              </a:rPr>
              <a:t>y</a:t>
            </a:r>
            <a:r>
              <a:rPr lang="en-US" sz="2000">
                <a:latin typeface="Arial" pitchFamily="34" charset="0"/>
                <a:cs typeface="Arial" pitchFamily="34" charset="0"/>
              </a:rPr>
              <a:t> = transmissivities as defined above</a:t>
            </a:r>
          </a:p>
          <a:p>
            <a:r>
              <a:rPr lang="en-US" sz="2000">
                <a:latin typeface="Arial" pitchFamily="34" charset="0"/>
                <a:cs typeface="Arial" pitchFamily="34" charset="0"/>
              </a:rPr>
              <a:t>S = Storativity = volume of water released from the aquifer </a:t>
            </a:r>
            <a:r>
              <a:rPr lang="en-US" sz="2000" b="1">
                <a:latin typeface="Arial" pitchFamily="34" charset="0"/>
                <a:cs typeface="Arial" pitchFamily="34" charset="0"/>
              </a:rPr>
              <a:t>per unit area</a:t>
            </a:r>
            <a:r>
              <a:rPr lang="en-US" sz="2000">
                <a:latin typeface="Arial" pitchFamily="34" charset="0"/>
                <a:cs typeface="Arial" pitchFamily="34" charset="0"/>
              </a:rPr>
              <a:t> due to a unit decline in head.</a:t>
            </a:r>
          </a:p>
        </p:txBody>
      </p:sp>
      <p:sp>
        <p:nvSpPr>
          <p:cNvPr id="17419" name="Rectangle 11"/>
          <p:cNvSpPr>
            <a:spLocks noChangeArrowheads="1"/>
          </p:cNvSpPr>
          <p:nvPr/>
        </p:nvSpPr>
        <p:spPr bwMode="auto">
          <a:xfrm>
            <a:off x="685800" y="3787775"/>
            <a:ext cx="94615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000" dirty="0">
                <a:latin typeface="Arial" pitchFamily="34" charset="0"/>
                <a:cs typeface="Arial" pitchFamily="34" charset="0"/>
              </a:rPr>
              <a:t>where:</a:t>
            </a:r>
          </a:p>
        </p:txBody>
      </p:sp>
      <p:graphicFrame>
        <p:nvGraphicFramePr>
          <p:cNvPr id="86020" name="Object 4"/>
          <p:cNvGraphicFramePr>
            <a:graphicFrameLocks noChangeAspect="1"/>
          </p:cNvGraphicFramePr>
          <p:nvPr/>
        </p:nvGraphicFramePr>
        <p:xfrm>
          <a:off x="1042987" y="1670049"/>
          <a:ext cx="2909331" cy="7170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803240" imgH="444240" progId="Equation.3">
                  <p:embed/>
                </p:oleObj>
              </mc:Choice>
              <mc:Fallback>
                <p:oleObj name="Equation" r:id="rId3" imgW="1803240" imgH="4442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black">
                      <a:xfrm>
                        <a:off x="1042987" y="1670049"/>
                        <a:ext cx="2909331" cy="71708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21" name="Object 5"/>
          <p:cNvGraphicFramePr>
            <a:graphicFrameLocks noChangeAspect="1"/>
          </p:cNvGraphicFramePr>
          <p:nvPr/>
        </p:nvGraphicFramePr>
        <p:xfrm>
          <a:off x="1031874" y="2736849"/>
          <a:ext cx="2397126" cy="7170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485720" imgH="444240" progId="Equation.3">
                  <p:embed/>
                </p:oleObj>
              </mc:Choice>
              <mc:Fallback>
                <p:oleObj name="Equation" r:id="rId5" imgW="1485720" imgH="4442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black">
                      <a:xfrm>
                        <a:off x="1031874" y="2736849"/>
                        <a:ext cx="2397126" cy="71708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7" grpId="0"/>
      <p:bldP spid="174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838200" y="914400"/>
            <a:ext cx="6069013" cy="579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r>
              <a:rPr lang="en-US" sz="3200">
                <a:latin typeface="Arial" pitchFamily="34" charset="0"/>
                <a:cs typeface="Arial" pitchFamily="34" charset="0"/>
              </a:rPr>
              <a:t>For homogenous, isotropic case:</a:t>
            </a:r>
          </a:p>
        </p:txBody>
      </p:sp>
      <p:graphicFrame>
        <p:nvGraphicFramePr>
          <p:cNvPr id="87044" name="Object 4"/>
          <p:cNvGraphicFramePr>
            <a:graphicFrameLocks noChangeAspect="1"/>
          </p:cNvGraphicFramePr>
          <p:nvPr/>
        </p:nvGraphicFramePr>
        <p:xfrm>
          <a:off x="1219199" y="1851024"/>
          <a:ext cx="3458395" cy="11207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371600" imgH="444240" progId="Equation.3">
                  <p:embed/>
                </p:oleObj>
              </mc:Choice>
              <mc:Fallback>
                <p:oleObj name="Equation" r:id="rId3" imgW="1371600" imgH="4442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black">
                      <a:xfrm>
                        <a:off x="1219199" y="1851024"/>
                        <a:ext cx="3458395" cy="112077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045" name="Object 5"/>
          <p:cNvGraphicFramePr>
            <a:graphicFrameLocks noChangeAspect="1"/>
          </p:cNvGraphicFramePr>
          <p:nvPr/>
        </p:nvGraphicFramePr>
        <p:xfrm>
          <a:off x="1219199" y="3489324"/>
          <a:ext cx="2845889" cy="108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168200" imgH="444240" progId="Equation.3">
                  <p:embed/>
                </p:oleObj>
              </mc:Choice>
              <mc:Fallback>
                <p:oleObj name="Equation" r:id="rId5" imgW="1168200" imgH="4442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black">
                      <a:xfrm>
                        <a:off x="1219199" y="3489324"/>
                        <a:ext cx="2845889" cy="1082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r>
              <a:rPr lang="en-US" sz="4000"/>
              <a:t>2D Flow in an Unconfined Aquifer </a:t>
            </a:r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685800" y="5791200"/>
            <a:ext cx="8153400" cy="7016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anchor="ctr">
            <a:spAutoFit/>
          </a:bodyPr>
          <a:lstStyle/>
          <a:p>
            <a:pPr eaLnBrk="1" hangingPunct="1"/>
            <a:r>
              <a:rPr lang="en-US" sz="2000" dirty="0">
                <a:latin typeface="Arial" pitchFamily="34" charset="0"/>
                <a:cs typeface="Arial" pitchFamily="34" charset="0"/>
              </a:rPr>
              <a:t>The upper boundary is now a free surface and we have both vertical and horizontal flow.</a:t>
            </a:r>
          </a:p>
        </p:txBody>
      </p:sp>
      <p:graphicFrame>
        <p:nvGraphicFramePr>
          <p:cNvPr id="65539" name="Object 9"/>
          <p:cNvGraphicFramePr>
            <a:graphicFrameLocks noChangeAspect="1"/>
          </p:cNvGraphicFramePr>
          <p:nvPr/>
        </p:nvGraphicFramePr>
        <p:xfrm>
          <a:off x="1752600" y="1814513"/>
          <a:ext cx="5468938" cy="3671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3" imgW="6669916" imgH="4478922" progId="Visio.Drawing.11">
                  <p:embed/>
                </p:oleObj>
              </mc:Choice>
              <mc:Fallback>
                <p:oleObj name="Visio" r:id="rId3" imgW="6669916" imgH="4478922" progId="Visio.Drawing.11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1814513"/>
                        <a:ext cx="5468938" cy="3671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Unconfined - Transient Flow</a:t>
            </a:r>
          </a:p>
        </p:txBody>
      </p:sp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-1838325" y="2879725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2775" name="Rectangle 7"/>
          <p:cNvSpPr>
            <a:spLocks noChangeArrowheads="1"/>
          </p:cNvSpPr>
          <p:nvPr/>
        </p:nvSpPr>
        <p:spPr bwMode="auto">
          <a:xfrm>
            <a:off x="1600200" y="4191000"/>
            <a:ext cx="5791200" cy="13112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anchor="ctr">
            <a:spAutoFit/>
          </a:bodyPr>
          <a:lstStyle/>
          <a:p>
            <a:r>
              <a:rPr lang="en-US" sz="2000" dirty="0" err="1">
                <a:latin typeface="Arial" pitchFamily="34" charset="0"/>
                <a:cs typeface="Arial" pitchFamily="34" charset="0"/>
              </a:rPr>
              <a:t>S</a:t>
            </a:r>
            <a:r>
              <a:rPr lang="en-US" sz="2000" baseline="-30000" dirty="0" err="1">
                <a:latin typeface="Arial" pitchFamily="34" charset="0"/>
                <a:cs typeface="Arial" pitchFamily="34" charset="0"/>
              </a:rPr>
              <a:t>y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= Specific yield = The volume of water released from the unconfined aquifer per unit area per unit decline in head.  Sometimes called the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unconfined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storativity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32777" name="Rectangle 9"/>
          <p:cNvSpPr>
            <a:spLocks noChangeArrowheads="1"/>
          </p:cNvSpPr>
          <p:nvPr/>
        </p:nvSpPr>
        <p:spPr bwMode="auto">
          <a:xfrm>
            <a:off x="1219200" y="3429000"/>
            <a:ext cx="1155700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2800" dirty="0">
                <a:latin typeface="Times" charset="0"/>
                <a:cs typeface="Times New Roman" pitchFamily="18" charset="0"/>
              </a:rPr>
              <a:t>where</a:t>
            </a:r>
          </a:p>
        </p:txBody>
      </p:sp>
      <p:graphicFrame>
        <p:nvGraphicFramePr>
          <p:cNvPr id="71683" name="Object 3"/>
          <p:cNvGraphicFramePr>
            <a:graphicFrameLocks noChangeAspect="1"/>
          </p:cNvGraphicFramePr>
          <p:nvPr/>
        </p:nvGraphicFramePr>
        <p:xfrm>
          <a:off x="1219199" y="1925638"/>
          <a:ext cx="4961797" cy="1046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108160" imgH="444240" progId="Equation.3">
                  <p:embed/>
                </p:oleObj>
              </mc:Choice>
              <mc:Fallback>
                <p:oleObj name="Equation" r:id="rId3" imgW="2108160" imgH="4442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black">
                      <a:xfrm>
                        <a:off x="1219199" y="1925638"/>
                        <a:ext cx="4961797" cy="1046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be 1"/>
          <p:cNvSpPr/>
          <p:nvPr/>
        </p:nvSpPr>
        <p:spPr>
          <a:xfrm>
            <a:off x="3733800" y="609600"/>
            <a:ext cx="914400" cy="4800600"/>
          </a:xfrm>
          <a:prstGeom prst="cube">
            <a:avLst>
              <a:gd name="adj" fmla="val 25391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3733800" y="5610225"/>
            <a:ext cx="609600" cy="1588"/>
          </a:xfrm>
          <a:prstGeom prst="straightConnector1">
            <a:avLst/>
          </a:prstGeom>
          <a:ln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5400000" flipH="1" flipV="1">
            <a:off x="4524375" y="5267325"/>
            <a:ext cx="304800" cy="304800"/>
          </a:xfrm>
          <a:prstGeom prst="straightConnector1">
            <a:avLst/>
          </a:prstGeom>
          <a:ln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5400000" flipH="1" flipV="1">
            <a:off x="2628483" y="3009484"/>
            <a:ext cx="4343402" cy="835"/>
          </a:xfrm>
          <a:prstGeom prst="straightConnector1">
            <a:avLst/>
          </a:prstGeom>
          <a:ln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886200" y="55626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676775" y="541972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800600" y="3048000"/>
            <a:ext cx="3770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H</a:t>
            </a:r>
          </a:p>
        </p:txBody>
      </p:sp>
      <p:grpSp>
        <p:nvGrpSpPr>
          <p:cNvPr id="5" name="Group 32"/>
          <p:cNvGrpSpPr/>
          <p:nvPr/>
        </p:nvGrpSpPr>
        <p:grpSpPr>
          <a:xfrm>
            <a:off x="2971800" y="1395415"/>
            <a:ext cx="2590800" cy="280985"/>
            <a:chOff x="1905000" y="633415"/>
            <a:chExt cx="5029200" cy="433385"/>
          </a:xfrm>
        </p:grpSpPr>
        <p:cxnSp>
          <p:nvCxnSpPr>
            <p:cNvPr id="34" name="Straight Connector 33"/>
            <p:cNvCxnSpPr/>
            <p:nvPr/>
          </p:nvCxnSpPr>
          <p:spPr>
            <a:xfrm>
              <a:off x="1905000" y="838200"/>
              <a:ext cx="5029200" cy="1588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" name="Group 34"/>
            <p:cNvGrpSpPr/>
            <p:nvPr/>
          </p:nvGrpSpPr>
          <p:grpSpPr>
            <a:xfrm>
              <a:off x="5943600" y="633415"/>
              <a:ext cx="324961" cy="433385"/>
              <a:chOff x="2555399" y="2919415"/>
              <a:chExt cx="324961" cy="433385"/>
            </a:xfrm>
          </p:grpSpPr>
          <p:sp>
            <p:nvSpPr>
              <p:cNvPr id="36" name="Freeform 13"/>
              <p:cNvSpPr>
                <a:spLocks/>
              </p:cNvSpPr>
              <p:nvPr/>
            </p:nvSpPr>
            <p:spPr bwMode="auto">
              <a:xfrm>
                <a:off x="2555399" y="2919415"/>
                <a:ext cx="324961" cy="193675"/>
              </a:xfrm>
              <a:custGeom>
                <a:avLst/>
                <a:gdLst>
                  <a:gd name="T0" fmla="*/ 0 w 124"/>
                  <a:gd name="T1" fmla="*/ 0 h 62"/>
                  <a:gd name="T2" fmla="*/ 62 w 124"/>
                  <a:gd name="T3" fmla="*/ 62 h 62"/>
                  <a:gd name="T4" fmla="*/ 124 w 124"/>
                  <a:gd name="T5" fmla="*/ 0 h 62"/>
                  <a:gd name="T6" fmla="*/ 0 w 124"/>
                  <a:gd name="T7" fmla="*/ 0 h 6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24"/>
                  <a:gd name="T13" fmla="*/ 0 h 62"/>
                  <a:gd name="T14" fmla="*/ 124 w 124"/>
                  <a:gd name="T15" fmla="*/ 62 h 6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24" h="62">
                    <a:moveTo>
                      <a:pt x="0" y="0"/>
                    </a:moveTo>
                    <a:lnTo>
                      <a:pt x="62" y="62"/>
                    </a:lnTo>
                    <a:lnTo>
                      <a:pt x="1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FF"/>
              </a:solidFill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Line 14"/>
              <p:cNvSpPr>
                <a:spLocks noChangeShapeType="1"/>
              </p:cNvSpPr>
              <p:nvPr/>
            </p:nvSpPr>
            <p:spPr bwMode="auto">
              <a:xfrm flipH="1">
                <a:off x="2571748" y="3191196"/>
                <a:ext cx="304800" cy="0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Line 15"/>
              <p:cNvSpPr>
                <a:spLocks noChangeShapeType="1"/>
              </p:cNvSpPr>
              <p:nvPr/>
            </p:nvSpPr>
            <p:spPr bwMode="auto">
              <a:xfrm>
                <a:off x="2629575" y="3278187"/>
                <a:ext cx="176609" cy="0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Line 16"/>
              <p:cNvSpPr>
                <a:spLocks noChangeShapeType="1"/>
              </p:cNvSpPr>
              <p:nvPr/>
            </p:nvSpPr>
            <p:spPr bwMode="auto">
              <a:xfrm flipH="1">
                <a:off x="2696686" y="3352800"/>
                <a:ext cx="37088" cy="0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41" name="TextBox 40"/>
          <p:cNvSpPr txBox="1"/>
          <p:nvPr/>
        </p:nvSpPr>
        <p:spPr>
          <a:xfrm>
            <a:off x="2898714" y="10022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42" name="Down Arrow 41"/>
          <p:cNvSpPr/>
          <p:nvPr/>
        </p:nvSpPr>
        <p:spPr>
          <a:xfrm>
            <a:off x="3124200" y="891765"/>
            <a:ext cx="381000" cy="609600"/>
          </a:xfrm>
          <a:prstGeom prst="down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533400" y="1905000"/>
            <a:ext cx="2438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Calibri" pitchFamily="34" charset="0"/>
              </a:rPr>
              <a:t>Specific Yield</a:t>
            </a:r>
          </a:p>
        </p:txBody>
      </p:sp>
      <p:sp>
        <p:nvSpPr>
          <p:cNvPr id="48" name="Rectangle 47"/>
          <p:cNvSpPr/>
          <p:nvPr/>
        </p:nvSpPr>
        <p:spPr>
          <a:xfrm>
            <a:off x="609600" y="3581400"/>
            <a:ext cx="2286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alibri" pitchFamily="34" charset="0"/>
                <a:cs typeface="Times New Roman" pitchFamily="18" charset="0"/>
              </a:rPr>
              <a:t>Change in water volume stored in a unit </a:t>
            </a:r>
            <a:r>
              <a:rPr lang="en-US" b="1" dirty="0">
                <a:latin typeface="Calibri" pitchFamily="34" charset="0"/>
                <a:cs typeface="Times New Roman" pitchFamily="18" charset="0"/>
              </a:rPr>
              <a:t>area</a:t>
            </a:r>
            <a:r>
              <a:rPr lang="en-US" dirty="0">
                <a:latin typeface="Calibri" pitchFamily="34" charset="0"/>
                <a:cs typeface="Times New Roman" pitchFamily="18" charset="0"/>
              </a:rPr>
              <a:t> of a </a:t>
            </a:r>
            <a:r>
              <a:rPr lang="en-US" b="1" dirty="0">
                <a:latin typeface="Calibri" pitchFamily="34" charset="0"/>
                <a:cs typeface="Times New Roman" pitchFamily="18" charset="0"/>
              </a:rPr>
              <a:t>unconfined</a:t>
            </a:r>
            <a:r>
              <a:rPr lang="en-US" dirty="0">
                <a:latin typeface="Calibri" pitchFamily="34" charset="0"/>
                <a:cs typeface="Times New Roman" pitchFamily="18" charset="0"/>
              </a:rPr>
              <a:t> aquifer per unit change in head.</a:t>
            </a:r>
            <a:endParaRPr lang="en-US" dirty="0"/>
          </a:p>
        </p:txBody>
      </p:sp>
      <p:sp>
        <p:nvSpPr>
          <p:cNvPr id="33" name="Cube 32"/>
          <p:cNvSpPr/>
          <p:nvPr/>
        </p:nvSpPr>
        <p:spPr>
          <a:xfrm>
            <a:off x="3733800" y="609600"/>
            <a:ext cx="914400" cy="914400"/>
          </a:xfrm>
          <a:prstGeom prst="cube">
            <a:avLst>
              <a:gd name="adj" fmla="val 25391"/>
            </a:avLst>
          </a:prstGeom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5791200" y="4038600"/>
            <a:ext cx="2971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alibri" pitchFamily="34" charset="0"/>
                <a:cs typeface="Times New Roman" pitchFamily="18" charset="0"/>
              </a:rPr>
              <a:t>Approximately equal to saturated moisture content minus residual moisture content.</a:t>
            </a:r>
            <a:endParaRPr lang="en-US" dirty="0"/>
          </a:p>
        </p:txBody>
      </p:sp>
      <p:sp>
        <p:nvSpPr>
          <p:cNvPr id="46" name="Cube 45"/>
          <p:cNvSpPr/>
          <p:nvPr/>
        </p:nvSpPr>
        <p:spPr>
          <a:xfrm>
            <a:off x="3743325" y="609600"/>
            <a:ext cx="914400" cy="914400"/>
          </a:xfrm>
          <a:prstGeom prst="cube">
            <a:avLst>
              <a:gd name="adj" fmla="val 25391"/>
            </a:avLst>
          </a:prstGeom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7010400" y="556424"/>
            <a:ext cx="1828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  <a:cs typeface="Times New Roman" pitchFamily="18" charset="0"/>
              </a:rPr>
              <a:t>Volume of water lost due to gravity drainage</a:t>
            </a:r>
            <a:endParaRPr lang="en-US" sz="1800" dirty="0"/>
          </a:p>
        </p:txBody>
      </p:sp>
      <p:sp>
        <p:nvSpPr>
          <p:cNvPr id="53" name="Down Arrow 52"/>
          <p:cNvSpPr/>
          <p:nvPr/>
        </p:nvSpPr>
        <p:spPr>
          <a:xfrm rot="2485420">
            <a:off x="7848600" y="1470824"/>
            <a:ext cx="304800" cy="381000"/>
          </a:xfrm>
          <a:prstGeom prst="down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31"/>
          <p:cNvGrpSpPr/>
          <p:nvPr/>
        </p:nvGrpSpPr>
        <p:grpSpPr>
          <a:xfrm>
            <a:off x="2971800" y="697210"/>
            <a:ext cx="2590800" cy="304800"/>
            <a:chOff x="1905000" y="633415"/>
            <a:chExt cx="5029200" cy="433385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1905000" y="838200"/>
              <a:ext cx="5029200" cy="1588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" name="Group 9"/>
            <p:cNvGrpSpPr/>
            <p:nvPr/>
          </p:nvGrpSpPr>
          <p:grpSpPr>
            <a:xfrm>
              <a:off x="5943600" y="633415"/>
              <a:ext cx="324961" cy="433385"/>
              <a:chOff x="2555399" y="2919415"/>
              <a:chExt cx="324961" cy="433385"/>
            </a:xfrm>
          </p:grpSpPr>
          <p:sp>
            <p:nvSpPr>
              <p:cNvPr id="11" name="Freeform 13"/>
              <p:cNvSpPr>
                <a:spLocks/>
              </p:cNvSpPr>
              <p:nvPr/>
            </p:nvSpPr>
            <p:spPr bwMode="auto">
              <a:xfrm>
                <a:off x="2555399" y="2919415"/>
                <a:ext cx="324961" cy="193675"/>
              </a:xfrm>
              <a:custGeom>
                <a:avLst/>
                <a:gdLst>
                  <a:gd name="T0" fmla="*/ 0 w 124"/>
                  <a:gd name="T1" fmla="*/ 0 h 62"/>
                  <a:gd name="T2" fmla="*/ 62 w 124"/>
                  <a:gd name="T3" fmla="*/ 62 h 62"/>
                  <a:gd name="T4" fmla="*/ 124 w 124"/>
                  <a:gd name="T5" fmla="*/ 0 h 62"/>
                  <a:gd name="T6" fmla="*/ 0 w 124"/>
                  <a:gd name="T7" fmla="*/ 0 h 6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24"/>
                  <a:gd name="T13" fmla="*/ 0 h 62"/>
                  <a:gd name="T14" fmla="*/ 124 w 124"/>
                  <a:gd name="T15" fmla="*/ 62 h 6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24" h="62">
                    <a:moveTo>
                      <a:pt x="0" y="0"/>
                    </a:moveTo>
                    <a:lnTo>
                      <a:pt x="62" y="62"/>
                    </a:lnTo>
                    <a:lnTo>
                      <a:pt x="1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FF"/>
              </a:solidFill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Line 14"/>
              <p:cNvSpPr>
                <a:spLocks noChangeShapeType="1"/>
              </p:cNvSpPr>
              <p:nvPr/>
            </p:nvSpPr>
            <p:spPr bwMode="auto">
              <a:xfrm flipH="1">
                <a:off x="2571748" y="3191196"/>
                <a:ext cx="304800" cy="0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Line 15"/>
              <p:cNvSpPr>
                <a:spLocks noChangeShapeType="1"/>
              </p:cNvSpPr>
              <p:nvPr/>
            </p:nvSpPr>
            <p:spPr bwMode="auto">
              <a:xfrm>
                <a:off x="2629575" y="3278187"/>
                <a:ext cx="176609" cy="0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Line 16"/>
              <p:cNvSpPr>
                <a:spLocks noChangeShapeType="1"/>
              </p:cNvSpPr>
              <p:nvPr/>
            </p:nvSpPr>
            <p:spPr bwMode="auto">
              <a:xfrm flipH="1">
                <a:off x="2696686" y="3352800"/>
                <a:ext cx="37088" cy="0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0.10162 L 3.33333E-6 -2.59259E-6 " pathEditMode="relative" rAng="0" ptsTypes="AA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1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4.44444E-6 C 0.10278 0.00509 0.20608 0.01018 0.26146 0.0375 C 0.31685 0.06481 0.32431 0.11435 0.3323 0.16388 " pathEditMode="relative" rAng="0" ptsTypes="aaA">
                                      <p:cBhvr>
                                        <p:cTn id="2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6" y="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2" grpId="0" animBg="1"/>
      <p:bldP spid="33" grpId="0" animBg="1"/>
      <p:bldP spid="46" grpId="0" animBg="1"/>
      <p:bldP spid="46" grpId="2" animBg="1"/>
      <p:bldP spid="50" grpId="0"/>
      <p:bldP spid="53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2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629</TotalTime>
  <Words>247</Words>
  <Application>Microsoft Office PowerPoint</Application>
  <PresentationFormat>On-screen Show (4:3)</PresentationFormat>
  <Paragraphs>35</Paragraphs>
  <Slides>9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20" baseType="lpstr">
      <vt:lpstr>Arial</vt:lpstr>
      <vt:lpstr>Calibri</vt:lpstr>
      <vt:lpstr>Corbel</vt:lpstr>
      <vt:lpstr>Times</vt:lpstr>
      <vt:lpstr>Times New Roman</vt:lpstr>
      <vt:lpstr>Wingdings</vt:lpstr>
      <vt:lpstr>Wingdings 2</vt:lpstr>
      <vt:lpstr>Wingdings 3</vt:lpstr>
      <vt:lpstr>Module</vt:lpstr>
      <vt:lpstr>Visio</vt:lpstr>
      <vt:lpstr>Equation</vt:lpstr>
      <vt:lpstr>Governing Differential Equations Areal Flow - Transient</vt:lpstr>
      <vt:lpstr>Areal Flow - Confined</vt:lpstr>
      <vt:lpstr>Confined - Transient Flow</vt:lpstr>
      <vt:lpstr>PowerPoint Presentation</vt:lpstr>
      <vt:lpstr>PowerPoint Presentation</vt:lpstr>
      <vt:lpstr>PowerPoint Presentation</vt:lpstr>
      <vt:lpstr>2D Flow in an Unconfined Aquifer </vt:lpstr>
      <vt:lpstr>Unconfined - Transient Flow</vt:lpstr>
      <vt:lpstr>PowerPoint Presentation</vt:lpstr>
    </vt:vector>
  </TitlesOfParts>
  <Company>Brigham Young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Governing Differential Equations</dc:title>
  <dc:creator>Norm Jones</dc:creator>
  <cp:lastModifiedBy>Norm Jones</cp:lastModifiedBy>
  <cp:revision>72</cp:revision>
  <dcterms:created xsi:type="dcterms:W3CDTF">2003-01-09T19:17:04Z</dcterms:created>
  <dcterms:modified xsi:type="dcterms:W3CDTF">2022-11-15T00:34:30Z</dcterms:modified>
</cp:coreProperties>
</file>